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D7F818-8ED0-465B-BC16-D0647A13DB3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E810E5E-5257-42E8-BFF0-B9066F112BD3}">
      <dgm:prSet/>
      <dgm:spPr/>
      <dgm:t>
        <a:bodyPr/>
        <a:lstStyle/>
        <a:p>
          <a:pPr rtl="0"/>
          <a:r>
            <a:rPr lang="bn-IN" dirty="0" smtClean="0">
              <a:solidFill>
                <a:srgbClr val="FF0000"/>
              </a:solidFill>
            </a:rPr>
            <a:t>বিষয়ঃ অনুপ্রাস অলঙ্কার </a:t>
          </a:r>
          <a:r>
            <a:rPr lang="bn-IN" dirty="0" smtClean="0"/>
            <a:t/>
          </a:r>
          <a:br>
            <a:rPr lang="bn-IN" dirty="0" smtClean="0"/>
          </a:br>
          <a:r>
            <a:rPr lang="bn-IN" dirty="0" smtClean="0">
              <a:solidFill>
                <a:srgbClr val="002060"/>
              </a:solidFill>
            </a:rPr>
            <a:t>উপস্থাপকঃড.বিশ্বজিৎ পোদ্দার </a:t>
          </a:r>
          <a:endParaRPr lang="en-IN" dirty="0">
            <a:solidFill>
              <a:srgbClr val="002060"/>
            </a:solidFill>
          </a:endParaRPr>
        </a:p>
      </dgm:t>
    </dgm:pt>
    <dgm:pt modelId="{D8021F13-667B-46A4-BE29-1C2FFF69D377}" type="parTrans" cxnId="{D1C67DE5-02B3-446B-9EC4-44B4BD97FEEE}">
      <dgm:prSet/>
      <dgm:spPr/>
      <dgm:t>
        <a:bodyPr/>
        <a:lstStyle/>
        <a:p>
          <a:endParaRPr lang="en-IN"/>
        </a:p>
      </dgm:t>
    </dgm:pt>
    <dgm:pt modelId="{84392889-3CB4-4233-A63B-CC113F73FB8D}" type="sibTrans" cxnId="{D1C67DE5-02B3-446B-9EC4-44B4BD97FEEE}">
      <dgm:prSet/>
      <dgm:spPr/>
      <dgm:t>
        <a:bodyPr/>
        <a:lstStyle/>
        <a:p>
          <a:endParaRPr lang="en-IN"/>
        </a:p>
      </dgm:t>
    </dgm:pt>
    <dgm:pt modelId="{F0E4D655-BC07-4BD7-B9D8-BF1AA4289865}" type="pres">
      <dgm:prSet presAssocID="{BAD7F818-8ED0-465B-BC16-D0647A13DB3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274FB94-B9F4-4C8C-A9EA-AA9C7371AE56}" type="pres">
      <dgm:prSet presAssocID="{5E810E5E-5257-42E8-BFF0-B9066F112BD3}" presName="composite" presStyleCnt="0"/>
      <dgm:spPr/>
    </dgm:pt>
    <dgm:pt modelId="{CCB9EA80-328C-4E9A-B9A3-6E478CD3065A}" type="pres">
      <dgm:prSet presAssocID="{5E810E5E-5257-42E8-BFF0-B9066F112BD3}" presName="imgShp" presStyleLbl="fgImgPlace1" presStyleIdx="0" presStyleCnt="1" custScaleX="99052" custScaleY="99669" custLinFactNeighborX="-48832" custLinFactNeighborY="-165"/>
      <dgm:spPr/>
    </dgm:pt>
    <dgm:pt modelId="{DAECD56F-7107-4DAA-B820-2070FA4FA4D5}" type="pres">
      <dgm:prSet presAssocID="{5E810E5E-5257-42E8-BFF0-B9066F112BD3}" presName="txShp" presStyleLbl="node1" presStyleIdx="0" presStyleCnt="1" custScaleX="13960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227288E-491E-4832-BBDB-B016795F0DA5}" type="presOf" srcId="{5E810E5E-5257-42E8-BFF0-B9066F112BD3}" destId="{DAECD56F-7107-4DAA-B820-2070FA4FA4D5}" srcOrd="0" destOrd="0" presId="urn:microsoft.com/office/officeart/2005/8/layout/vList3"/>
    <dgm:cxn modelId="{D0FF766B-5E39-42F2-95AE-05E4577A66F2}" type="presOf" srcId="{BAD7F818-8ED0-465B-BC16-D0647A13DB3D}" destId="{F0E4D655-BC07-4BD7-B9D8-BF1AA4289865}" srcOrd="0" destOrd="0" presId="urn:microsoft.com/office/officeart/2005/8/layout/vList3"/>
    <dgm:cxn modelId="{D1C67DE5-02B3-446B-9EC4-44B4BD97FEEE}" srcId="{BAD7F818-8ED0-465B-BC16-D0647A13DB3D}" destId="{5E810E5E-5257-42E8-BFF0-B9066F112BD3}" srcOrd="0" destOrd="0" parTransId="{D8021F13-667B-46A4-BE29-1C2FFF69D377}" sibTransId="{84392889-3CB4-4233-A63B-CC113F73FB8D}"/>
    <dgm:cxn modelId="{DBD97794-4E5B-43A5-A4B9-C9CA8261004D}" type="presParOf" srcId="{F0E4D655-BC07-4BD7-B9D8-BF1AA4289865}" destId="{C274FB94-B9F4-4C8C-A9EA-AA9C7371AE56}" srcOrd="0" destOrd="0" presId="urn:microsoft.com/office/officeart/2005/8/layout/vList3"/>
    <dgm:cxn modelId="{8F73BC7F-B864-4BE5-AA82-E3929E797079}" type="presParOf" srcId="{C274FB94-B9F4-4C8C-A9EA-AA9C7371AE56}" destId="{CCB9EA80-328C-4E9A-B9A3-6E478CD3065A}" srcOrd="0" destOrd="0" presId="urn:microsoft.com/office/officeart/2005/8/layout/vList3"/>
    <dgm:cxn modelId="{34AB24D8-AC4F-4CA7-B8DB-244238E687AE}" type="presParOf" srcId="{C274FB94-B9F4-4C8C-A9EA-AA9C7371AE56}" destId="{DAECD56F-7107-4DAA-B820-2070FA4FA4D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0F73E0-F303-4BE4-954E-1269129AC76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AD6EB7D-7A94-4D15-A255-EB1C435B668A}">
      <dgm:prSet/>
      <dgm:spPr/>
      <dgm:t>
        <a:bodyPr/>
        <a:lstStyle/>
        <a:p>
          <a:pPr rtl="0"/>
          <a:r>
            <a:rPr lang="en-US" smtClean="0"/>
            <a:t>Presented for</a:t>
          </a:r>
          <a:endParaRPr lang="en-IN"/>
        </a:p>
      </dgm:t>
    </dgm:pt>
    <dgm:pt modelId="{21ADB859-993E-44E0-991B-6A5E7F036012}" type="parTrans" cxnId="{469EAEDB-B11A-489F-8C8E-CEA65A7F5AC1}">
      <dgm:prSet/>
      <dgm:spPr/>
      <dgm:t>
        <a:bodyPr/>
        <a:lstStyle/>
        <a:p>
          <a:endParaRPr lang="en-IN"/>
        </a:p>
      </dgm:t>
    </dgm:pt>
    <dgm:pt modelId="{49A6839A-9099-4658-9E8F-7E27B37976EC}" type="sibTrans" cxnId="{469EAEDB-B11A-489F-8C8E-CEA65A7F5AC1}">
      <dgm:prSet/>
      <dgm:spPr/>
      <dgm:t>
        <a:bodyPr/>
        <a:lstStyle/>
        <a:p>
          <a:endParaRPr lang="en-IN"/>
        </a:p>
      </dgm:t>
    </dgm:pt>
    <dgm:pt modelId="{1E1EFC03-1547-4116-9BB7-C7E20D493BCC}">
      <dgm:prSet/>
      <dgm:spPr/>
      <dgm:t>
        <a:bodyPr/>
        <a:lstStyle/>
        <a:p>
          <a:pPr rtl="0"/>
          <a:r>
            <a:rPr lang="en-US" smtClean="0"/>
            <a:t>BNGE(H)-1</a:t>
          </a:r>
          <a:r>
            <a:rPr lang="en-US" baseline="30000" smtClean="0"/>
            <a:t>ST</a:t>
          </a:r>
          <a:r>
            <a:rPr lang="en-US" smtClean="0"/>
            <a:t> SEM</a:t>
          </a:r>
          <a:endParaRPr lang="en-IN"/>
        </a:p>
      </dgm:t>
    </dgm:pt>
    <dgm:pt modelId="{5A474CB9-FA6F-42B9-A9ED-3CDFA190798B}" type="parTrans" cxnId="{78E465EF-4418-4C45-A344-E27CA928FB36}">
      <dgm:prSet/>
      <dgm:spPr/>
      <dgm:t>
        <a:bodyPr/>
        <a:lstStyle/>
        <a:p>
          <a:endParaRPr lang="en-IN"/>
        </a:p>
      </dgm:t>
    </dgm:pt>
    <dgm:pt modelId="{5B8E6CC7-F297-4112-A896-0E5AEBD5329E}" type="sibTrans" cxnId="{78E465EF-4418-4C45-A344-E27CA928FB36}">
      <dgm:prSet/>
      <dgm:spPr/>
      <dgm:t>
        <a:bodyPr/>
        <a:lstStyle/>
        <a:p>
          <a:endParaRPr lang="en-IN"/>
        </a:p>
      </dgm:t>
    </dgm:pt>
    <dgm:pt modelId="{54942263-C242-45B0-8BCE-7DE8D72D2E0A}">
      <dgm:prSet/>
      <dgm:spPr/>
      <dgm:t>
        <a:bodyPr/>
        <a:lstStyle/>
        <a:p>
          <a:pPr rtl="0"/>
          <a:r>
            <a:rPr lang="en-US" smtClean="0"/>
            <a:t>&amp;</a:t>
          </a:r>
          <a:endParaRPr lang="en-IN"/>
        </a:p>
      </dgm:t>
    </dgm:pt>
    <dgm:pt modelId="{9DDF11A0-A265-4749-894D-4D696F4A2E52}" type="parTrans" cxnId="{015102DE-D260-4153-BCB6-4EE14859FA5F}">
      <dgm:prSet/>
      <dgm:spPr/>
      <dgm:t>
        <a:bodyPr/>
        <a:lstStyle/>
        <a:p>
          <a:endParaRPr lang="en-IN"/>
        </a:p>
      </dgm:t>
    </dgm:pt>
    <dgm:pt modelId="{3F12AA1C-9679-4D8F-B362-1ECDC6E2FBAA}" type="sibTrans" cxnId="{015102DE-D260-4153-BCB6-4EE14859FA5F}">
      <dgm:prSet/>
      <dgm:spPr/>
      <dgm:t>
        <a:bodyPr/>
        <a:lstStyle/>
        <a:p>
          <a:endParaRPr lang="en-IN"/>
        </a:p>
      </dgm:t>
    </dgm:pt>
    <dgm:pt modelId="{5B951EBC-6F68-4081-A00C-6A64CF74C00A}">
      <dgm:prSet/>
      <dgm:spPr/>
      <dgm:t>
        <a:bodyPr/>
        <a:lstStyle/>
        <a:p>
          <a:pPr rtl="0"/>
          <a:r>
            <a:rPr lang="en-US" smtClean="0"/>
            <a:t>BENG-H-CC-T-4 (2</a:t>
          </a:r>
          <a:r>
            <a:rPr lang="en-US" baseline="30000" smtClean="0"/>
            <a:t>ND</a:t>
          </a:r>
          <a:r>
            <a:rPr lang="en-US" smtClean="0"/>
            <a:t> SEM)</a:t>
          </a:r>
          <a:endParaRPr lang="en-IN"/>
        </a:p>
      </dgm:t>
    </dgm:pt>
    <dgm:pt modelId="{5FF34D75-6F97-45E2-85F6-27F4175DEC78}" type="parTrans" cxnId="{B0F97DC4-37D3-485C-B54F-4804B398320C}">
      <dgm:prSet/>
      <dgm:spPr/>
      <dgm:t>
        <a:bodyPr/>
        <a:lstStyle/>
        <a:p>
          <a:endParaRPr lang="en-IN"/>
        </a:p>
      </dgm:t>
    </dgm:pt>
    <dgm:pt modelId="{7ABC9E87-04B0-4BE1-92FA-61E7DC3D3F00}" type="sibTrans" cxnId="{B0F97DC4-37D3-485C-B54F-4804B398320C}">
      <dgm:prSet/>
      <dgm:spPr/>
      <dgm:t>
        <a:bodyPr/>
        <a:lstStyle/>
        <a:p>
          <a:endParaRPr lang="en-IN"/>
        </a:p>
      </dgm:t>
    </dgm:pt>
    <dgm:pt modelId="{2A8A529D-6ABC-4761-82BE-89275863A10F}" type="pres">
      <dgm:prSet presAssocID="{D70F73E0-F303-4BE4-954E-1269129AC76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549D21F-68F6-4FE9-9907-937A7A0F3905}" type="pres">
      <dgm:prSet presAssocID="{CAD6EB7D-7A94-4D15-A255-EB1C435B668A}" presName="circ1" presStyleLbl="vennNode1" presStyleIdx="0" presStyleCnt="4" custScaleX="341662" custScaleY="192308"/>
      <dgm:spPr/>
      <dgm:t>
        <a:bodyPr/>
        <a:lstStyle/>
        <a:p>
          <a:endParaRPr lang="en-IN"/>
        </a:p>
      </dgm:t>
    </dgm:pt>
    <dgm:pt modelId="{5EBCFAAB-B597-4268-BD83-CBAE1B757B87}" type="pres">
      <dgm:prSet presAssocID="{CAD6EB7D-7A94-4D15-A255-EB1C435B668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BBFA874-18E5-454F-999B-44955EA958E2}" type="pres">
      <dgm:prSet presAssocID="{1E1EFC03-1547-4116-9BB7-C7E20D493BCC}" presName="circ2" presStyleLbl="vennNode1" presStyleIdx="1" presStyleCnt="4"/>
      <dgm:spPr/>
      <dgm:t>
        <a:bodyPr/>
        <a:lstStyle/>
        <a:p>
          <a:endParaRPr lang="en-IN"/>
        </a:p>
      </dgm:t>
    </dgm:pt>
    <dgm:pt modelId="{53EB8F8D-1A97-480E-862A-4C0AB4062EA5}" type="pres">
      <dgm:prSet presAssocID="{1E1EFC03-1547-4116-9BB7-C7E20D493BC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64A3F4B-9690-4CD7-80A1-E1981DC593D5}" type="pres">
      <dgm:prSet presAssocID="{54942263-C242-45B0-8BCE-7DE8D72D2E0A}" presName="circ3" presStyleLbl="vennNode1" presStyleIdx="2" presStyleCnt="4"/>
      <dgm:spPr/>
      <dgm:t>
        <a:bodyPr/>
        <a:lstStyle/>
        <a:p>
          <a:endParaRPr lang="en-IN"/>
        </a:p>
      </dgm:t>
    </dgm:pt>
    <dgm:pt modelId="{863BFF30-E252-4370-88C6-10A378E263A7}" type="pres">
      <dgm:prSet presAssocID="{54942263-C242-45B0-8BCE-7DE8D72D2E0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6050C2F-F8F3-41B2-AD91-360EC5A4D067}" type="pres">
      <dgm:prSet presAssocID="{5B951EBC-6F68-4081-A00C-6A64CF74C00A}" presName="circ4" presStyleLbl="vennNode1" presStyleIdx="3" presStyleCnt="4"/>
      <dgm:spPr/>
      <dgm:t>
        <a:bodyPr/>
        <a:lstStyle/>
        <a:p>
          <a:endParaRPr lang="en-IN"/>
        </a:p>
      </dgm:t>
    </dgm:pt>
    <dgm:pt modelId="{72BABD94-9197-4233-91C8-F35786FDB35A}" type="pres">
      <dgm:prSet presAssocID="{5B951EBC-6F68-4081-A00C-6A64CF74C00A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0F97DC4-37D3-485C-B54F-4804B398320C}" srcId="{D70F73E0-F303-4BE4-954E-1269129AC760}" destId="{5B951EBC-6F68-4081-A00C-6A64CF74C00A}" srcOrd="3" destOrd="0" parTransId="{5FF34D75-6F97-45E2-85F6-27F4175DEC78}" sibTransId="{7ABC9E87-04B0-4BE1-92FA-61E7DC3D3F00}"/>
    <dgm:cxn modelId="{07949750-7ED9-4D0E-9DC1-6706385C95CB}" type="presOf" srcId="{1E1EFC03-1547-4116-9BB7-C7E20D493BCC}" destId="{53EB8F8D-1A97-480E-862A-4C0AB4062EA5}" srcOrd="1" destOrd="0" presId="urn:microsoft.com/office/officeart/2005/8/layout/venn1"/>
    <dgm:cxn modelId="{015102DE-D260-4153-BCB6-4EE14859FA5F}" srcId="{D70F73E0-F303-4BE4-954E-1269129AC760}" destId="{54942263-C242-45B0-8BCE-7DE8D72D2E0A}" srcOrd="2" destOrd="0" parTransId="{9DDF11A0-A265-4749-894D-4D696F4A2E52}" sibTransId="{3F12AA1C-9679-4D8F-B362-1ECDC6E2FBAA}"/>
    <dgm:cxn modelId="{474EF39F-C0E6-4BDA-83A5-75A34CBA6BE9}" type="presOf" srcId="{D70F73E0-F303-4BE4-954E-1269129AC760}" destId="{2A8A529D-6ABC-4761-82BE-89275863A10F}" srcOrd="0" destOrd="0" presId="urn:microsoft.com/office/officeart/2005/8/layout/venn1"/>
    <dgm:cxn modelId="{B31E4767-F195-424C-BF70-489E8C76CCCB}" type="presOf" srcId="{5B951EBC-6F68-4081-A00C-6A64CF74C00A}" destId="{96050C2F-F8F3-41B2-AD91-360EC5A4D067}" srcOrd="0" destOrd="0" presId="urn:microsoft.com/office/officeart/2005/8/layout/venn1"/>
    <dgm:cxn modelId="{469EAEDB-B11A-489F-8C8E-CEA65A7F5AC1}" srcId="{D70F73E0-F303-4BE4-954E-1269129AC760}" destId="{CAD6EB7D-7A94-4D15-A255-EB1C435B668A}" srcOrd="0" destOrd="0" parTransId="{21ADB859-993E-44E0-991B-6A5E7F036012}" sibTransId="{49A6839A-9099-4658-9E8F-7E27B37976EC}"/>
    <dgm:cxn modelId="{3F208AD0-3961-442E-9D88-BD6154694594}" type="presOf" srcId="{CAD6EB7D-7A94-4D15-A255-EB1C435B668A}" destId="{5EBCFAAB-B597-4268-BD83-CBAE1B757B87}" srcOrd="1" destOrd="0" presId="urn:microsoft.com/office/officeart/2005/8/layout/venn1"/>
    <dgm:cxn modelId="{78E465EF-4418-4C45-A344-E27CA928FB36}" srcId="{D70F73E0-F303-4BE4-954E-1269129AC760}" destId="{1E1EFC03-1547-4116-9BB7-C7E20D493BCC}" srcOrd="1" destOrd="0" parTransId="{5A474CB9-FA6F-42B9-A9ED-3CDFA190798B}" sibTransId="{5B8E6CC7-F297-4112-A896-0E5AEBD5329E}"/>
    <dgm:cxn modelId="{DD56AFDA-C645-47CE-8611-6A5CAEF5C532}" type="presOf" srcId="{CAD6EB7D-7A94-4D15-A255-EB1C435B668A}" destId="{C549D21F-68F6-4FE9-9907-937A7A0F3905}" srcOrd="0" destOrd="0" presId="urn:microsoft.com/office/officeart/2005/8/layout/venn1"/>
    <dgm:cxn modelId="{49965364-60E4-4A71-A77A-4BB530F928DA}" type="presOf" srcId="{54942263-C242-45B0-8BCE-7DE8D72D2E0A}" destId="{863BFF30-E252-4370-88C6-10A378E263A7}" srcOrd="1" destOrd="0" presId="urn:microsoft.com/office/officeart/2005/8/layout/venn1"/>
    <dgm:cxn modelId="{9EC53EA7-3B07-4EBA-BC96-86022FDDEB48}" type="presOf" srcId="{1E1EFC03-1547-4116-9BB7-C7E20D493BCC}" destId="{CBBFA874-18E5-454F-999B-44955EA958E2}" srcOrd="0" destOrd="0" presId="urn:microsoft.com/office/officeart/2005/8/layout/venn1"/>
    <dgm:cxn modelId="{AA053E00-8381-4C04-B068-789598E2FB50}" type="presOf" srcId="{54942263-C242-45B0-8BCE-7DE8D72D2E0A}" destId="{664A3F4B-9690-4CD7-80A1-E1981DC593D5}" srcOrd="0" destOrd="0" presId="urn:microsoft.com/office/officeart/2005/8/layout/venn1"/>
    <dgm:cxn modelId="{BDB0B55E-2DE7-4C58-99EE-8CEDD397BA0F}" type="presOf" srcId="{5B951EBC-6F68-4081-A00C-6A64CF74C00A}" destId="{72BABD94-9197-4233-91C8-F35786FDB35A}" srcOrd="1" destOrd="0" presId="urn:microsoft.com/office/officeart/2005/8/layout/venn1"/>
    <dgm:cxn modelId="{8EEF1440-9BE7-4CFC-8D31-2EF498C3C0BA}" type="presParOf" srcId="{2A8A529D-6ABC-4761-82BE-89275863A10F}" destId="{C549D21F-68F6-4FE9-9907-937A7A0F3905}" srcOrd="0" destOrd="0" presId="urn:microsoft.com/office/officeart/2005/8/layout/venn1"/>
    <dgm:cxn modelId="{586408CA-FDE3-4F15-ACB1-54F87A124415}" type="presParOf" srcId="{2A8A529D-6ABC-4761-82BE-89275863A10F}" destId="{5EBCFAAB-B597-4268-BD83-CBAE1B757B87}" srcOrd="1" destOrd="0" presId="urn:microsoft.com/office/officeart/2005/8/layout/venn1"/>
    <dgm:cxn modelId="{F0F1540F-D3D6-40E3-A2F8-9ADF73DB1AA1}" type="presParOf" srcId="{2A8A529D-6ABC-4761-82BE-89275863A10F}" destId="{CBBFA874-18E5-454F-999B-44955EA958E2}" srcOrd="2" destOrd="0" presId="urn:microsoft.com/office/officeart/2005/8/layout/venn1"/>
    <dgm:cxn modelId="{D7318F37-9482-473F-9090-173073553CD9}" type="presParOf" srcId="{2A8A529D-6ABC-4761-82BE-89275863A10F}" destId="{53EB8F8D-1A97-480E-862A-4C0AB4062EA5}" srcOrd="3" destOrd="0" presId="urn:microsoft.com/office/officeart/2005/8/layout/venn1"/>
    <dgm:cxn modelId="{660A261B-A581-404B-A1CC-4FB8CD38A035}" type="presParOf" srcId="{2A8A529D-6ABC-4761-82BE-89275863A10F}" destId="{664A3F4B-9690-4CD7-80A1-E1981DC593D5}" srcOrd="4" destOrd="0" presId="urn:microsoft.com/office/officeart/2005/8/layout/venn1"/>
    <dgm:cxn modelId="{56C0AA0C-718F-47A7-A3B4-1FECDF35298B}" type="presParOf" srcId="{2A8A529D-6ABC-4761-82BE-89275863A10F}" destId="{863BFF30-E252-4370-88C6-10A378E263A7}" srcOrd="5" destOrd="0" presId="urn:microsoft.com/office/officeart/2005/8/layout/venn1"/>
    <dgm:cxn modelId="{3B0AA2CA-6637-47AC-8E48-CEB058003452}" type="presParOf" srcId="{2A8A529D-6ABC-4761-82BE-89275863A10F}" destId="{96050C2F-F8F3-41B2-AD91-360EC5A4D067}" srcOrd="6" destOrd="0" presId="urn:microsoft.com/office/officeart/2005/8/layout/venn1"/>
    <dgm:cxn modelId="{E26E0038-1385-4ABF-9607-E4C4F3916F9C}" type="presParOf" srcId="{2A8A529D-6ABC-4761-82BE-89275863A10F}" destId="{72BABD94-9197-4233-91C8-F35786FDB35A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CD56F-7107-4DAA-B820-2070FA4FA4D5}">
      <dsp:nvSpPr>
        <dsp:cNvPr id="0" name=""/>
        <dsp:cNvSpPr/>
      </dsp:nvSpPr>
      <dsp:spPr>
        <a:xfrm rot="10800000">
          <a:off x="278330" y="0"/>
          <a:ext cx="7215739" cy="14700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8240" tIns="133350" rIns="24892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IN" sz="3500" kern="1200" dirty="0" smtClean="0">
              <a:solidFill>
                <a:srgbClr val="FF0000"/>
              </a:solidFill>
            </a:rPr>
            <a:t>বিষয়ঃ অনুপ্রাস অলঙ্কার </a:t>
          </a:r>
          <a:r>
            <a:rPr lang="bn-IN" sz="3500" kern="1200" dirty="0" smtClean="0"/>
            <a:t/>
          </a:r>
          <a:br>
            <a:rPr lang="bn-IN" sz="3500" kern="1200" dirty="0" smtClean="0"/>
          </a:br>
          <a:r>
            <a:rPr lang="bn-IN" sz="3500" kern="1200" dirty="0" smtClean="0">
              <a:solidFill>
                <a:srgbClr val="002060"/>
              </a:solidFill>
            </a:rPr>
            <a:t>উপস্থাপকঃড.বিশ্বজিৎ পোদ্দার </a:t>
          </a:r>
          <a:endParaRPr lang="en-IN" sz="3500" kern="1200" dirty="0">
            <a:solidFill>
              <a:srgbClr val="002060"/>
            </a:solidFill>
          </a:endParaRPr>
        </a:p>
      </dsp:txBody>
      <dsp:txXfrm rot="10800000">
        <a:off x="645836" y="0"/>
        <a:ext cx="6848233" cy="1470025"/>
      </dsp:txXfrm>
    </dsp:sp>
    <dsp:sp modelId="{CCB9EA80-328C-4E9A-B9A3-6E478CD3065A}">
      <dsp:nvSpPr>
        <dsp:cNvPr id="0" name=""/>
        <dsp:cNvSpPr/>
      </dsp:nvSpPr>
      <dsp:spPr>
        <a:xfrm>
          <a:off x="0" y="7"/>
          <a:ext cx="1456089" cy="146515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49D21F-68F6-4FE9-9907-937A7A0F3905}">
      <dsp:nvSpPr>
        <dsp:cNvPr id="0" name=""/>
        <dsp:cNvSpPr/>
      </dsp:nvSpPr>
      <dsp:spPr>
        <a:xfrm>
          <a:off x="936101" y="-314069"/>
          <a:ext cx="5072612" cy="285517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Presented for</a:t>
          </a:r>
          <a:endParaRPr lang="en-IN" sz="900" kern="1200"/>
        </a:p>
      </dsp:txBody>
      <dsp:txXfrm>
        <a:off x="1521403" y="70280"/>
        <a:ext cx="3902009" cy="905968"/>
      </dsp:txXfrm>
    </dsp:sp>
    <dsp:sp modelId="{CBBFA874-18E5-454F-999B-44955EA958E2}">
      <dsp:nvSpPr>
        <dsp:cNvPr id="0" name=""/>
        <dsp:cNvSpPr/>
      </dsp:nvSpPr>
      <dsp:spPr>
        <a:xfrm>
          <a:off x="3386752" y="1027861"/>
          <a:ext cx="1484687" cy="14846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BNGE(H)-1</a:t>
          </a:r>
          <a:r>
            <a:rPr lang="en-US" sz="900" kern="1200" baseline="30000" smtClean="0"/>
            <a:t>ST</a:t>
          </a:r>
          <a:r>
            <a:rPr lang="en-US" sz="900" kern="1200" smtClean="0"/>
            <a:t> SEM</a:t>
          </a:r>
          <a:endParaRPr lang="en-IN" sz="900" kern="1200"/>
        </a:p>
      </dsp:txBody>
      <dsp:txXfrm>
        <a:off x="4186200" y="1199171"/>
        <a:ext cx="571033" cy="1142067"/>
      </dsp:txXfrm>
    </dsp:sp>
    <dsp:sp modelId="{664A3F4B-9690-4CD7-80A1-E1981DC593D5}">
      <dsp:nvSpPr>
        <dsp:cNvPr id="0" name=""/>
        <dsp:cNvSpPr/>
      </dsp:nvSpPr>
      <dsp:spPr>
        <a:xfrm>
          <a:off x="2730064" y="1684550"/>
          <a:ext cx="1484687" cy="14846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&amp;</a:t>
          </a:r>
          <a:endParaRPr lang="en-IN" sz="900" kern="1200"/>
        </a:p>
      </dsp:txBody>
      <dsp:txXfrm>
        <a:off x="2901374" y="2498273"/>
        <a:ext cx="1142067" cy="471102"/>
      </dsp:txXfrm>
    </dsp:sp>
    <dsp:sp modelId="{96050C2F-F8F3-41B2-AD91-360EC5A4D067}">
      <dsp:nvSpPr>
        <dsp:cNvPr id="0" name=""/>
        <dsp:cNvSpPr/>
      </dsp:nvSpPr>
      <dsp:spPr>
        <a:xfrm>
          <a:off x="2073375" y="1027861"/>
          <a:ext cx="1484687" cy="14846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BENG-H-CC-T-4 (2</a:t>
          </a:r>
          <a:r>
            <a:rPr lang="en-US" sz="900" kern="1200" baseline="30000" smtClean="0"/>
            <a:t>ND</a:t>
          </a:r>
          <a:r>
            <a:rPr lang="en-US" sz="900" kern="1200" smtClean="0"/>
            <a:t> SEM)</a:t>
          </a:r>
          <a:endParaRPr lang="en-IN" sz="900" kern="1200"/>
        </a:p>
      </dsp:txBody>
      <dsp:txXfrm>
        <a:off x="2187582" y="1199171"/>
        <a:ext cx="571033" cy="1142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1709D9-4244-42B6-9772-5F1C8035A2A6}" type="datetimeFigureOut">
              <a:rPr lang="en-IN" smtClean="0"/>
              <a:t>03-05-2021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60B2BB-0F32-4006-BD3D-B4D0885FD009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2955540"/>
              </p:ext>
            </p:extLst>
          </p:nvPr>
        </p:nvGraphicFramePr>
        <p:xfrm>
          <a:off x="683568" y="2132856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95476893"/>
              </p:ext>
            </p:extLst>
          </p:nvPr>
        </p:nvGraphicFramePr>
        <p:xfrm>
          <a:off x="1371600" y="3886200"/>
          <a:ext cx="6944816" cy="2855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93638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bn-IN" sz="2400" b="1" dirty="0" smtClean="0"/>
          </a:p>
          <a:p>
            <a:pPr algn="just"/>
            <a:r>
              <a:rPr lang="bn-IN" sz="2400" b="1" dirty="0" smtClean="0">
                <a:solidFill>
                  <a:srgbClr val="FFC000"/>
                </a:solidFill>
              </a:rPr>
              <a:t>একই রকম অথবা একই বর্ণ বা বর্ণগুচ্ছ যখন যুক্ত বা বিযুক্তভাবে বারবার উচ্চারিত হয়ে ধ্বনিসাম্যের সৃষ্টি করে তখন অনুপ্রাস অলঙ্কার হয়। </a:t>
            </a:r>
          </a:p>
          <a:p>
            <a:pPr algn="ctr"/>
            <a:r>
              <a:rPr lang="bn-IN" sz="2400" b="1" dirty="0" smtClean="0"/>
              <a:t>ইহা পাঁচ প্রকারঃ-</a:t>
            </a:r>
          </a:p>
          <a:p>
            <a:pPr algn="just"/>
            <a:r>
              <a:rPr lang="bn-IN" sz="2400" b="1" dirty="0" smtClean="0">
                <a:solidFill>
                  <a:srgbClr val="00B0F0"/>
                </a:solidFill>
              </a:rPr>
              <a:t>* শ্রুত্যনুপ্রাস </a:t>
            </a:r>
          </a:p>
          <a:p>
            <a:pPr algn="just"/>
            <a:r>
              <a:rPr lang="bn-IN" sz="2400" b="1" dirty="0" smtClean="0">
                <a:solidFill>
                  <a:srgbClr val="FF0000"/>
                </a:solidFill>
              </a:rPr>
              <a:t>* অন্ত্যানুপ্রাস</a:t>
            </a:r>
          </a:p>
          <a:p>
            <a:pPr algn="just"/>
            <a:r>
              <a:rPr lang="bn-IN" sz="2400" b="1" dirty="0" smtClean="0">
                <a:solidFill>
                  <a:srgbClr val="00B0F0"/>
                </a:solidFill>
              </a:rPr>
              <a:t>* সর্বানুপ্রাস</a:t>
            </a:r>
          </a:p>
          <a:p>
            <a:pPr algn="just"/>
            <a:r>
              <a:rPr lang="bn-IN" sz="2400" b="1" dirty="0" smtClean="0">
                <a:solidFill>
                  <a:srgbClr val="FF0000"/>
                </a:solidFill>
              </a:rPr>
              <a:t>* বৃত্ত্যনুপ্রাস</a:t>
            </a:r>
          </a:p>
          <a:p>
            <a:pPr algn="just"/>
            <a:r>
              <a:rPr lang="bn-IN" sz="2400" b="1" dirty="0" smtClean="0">
                <a:solidFill>
                  <a:srgbClr val="00B0F0"/>
                </a:solidFill>
              </a:rPr>
              <a:t>* ছেকানুপ্রাস </a:t>
            </a:r>
            <a:endParaRPr lang="en-IN" sz="2400" b="1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656184"/>
          </a:xfrm>
        </p:spPr>
        <p:txBody>
          <a:bodyPr>
            <a:noAutofit/>
          </a:bodyPr>
          <a:lstStyle/>
          <a:p>
            <a:r>
              <a:rPr lang="bn-IN" sz="3200" dirty="0" smtClean="0">
                <a:solidFill>
                  <a:srgbClr val="FF0000"/>
                </a:solidFill>
              </a:rPr>
              <a:t>অনুপ্রাস</a:t>
            </a:r>
            <a:r>
              <a:rPr lang="bn-IN" sz="3200" dirty="0" smtClean="0"/>
              <a:t>= </a:t>
            </a:r>
            <a:r>
              <a:rPr lang="bn-IN" sz="3200" dirty="0" smtClean="0">
                <a:solidFill>
                  <a:srgbClr val="00B050"/>
                </a:solidFill>
              </a:rPr>
              <a:t>অনু+ প্রাস </a:t>
            </a:r>
            <a:r>
              <a:rPr lang="bn-IN" sz="3200" dirty="0" smtClean="0"/>
              <a:t/>
            </a:r>
            <a:br>
              <a:rPr lang="bn-IN" sz="3200" dirty="0" smtClean="0"/>
            </a:br>
            <a:r>
              <a:rPr lang="bn-IN" sz="3200" dirty="0" smtClean="0">
                <a:solidFill>
                  <a:srgbClr val="7030A0"/>
                </a:solidFill>
              </a:rPr>
              <a:t>অনু= পরে</a:t>
            </a:r>
            <a:r>
              <a:rPr lang="bn-IN" sz="3200" dirty="0" smtClean="0"/>
              <a:t/>
            </a:r>
            <a:br>
              <a:rPr lang="bn-IN" sz="3200" dirty="0" smtClean="0"/>
            </a:br>
            <a:r>
              <a:rPr lang="bn-IN" sz="3200" dirty="0" smtClean="0">
                <a:solidFill>
                  <a:srgbClr val="00B050"/>
                </a:solidFill>
              </a:rPr>
              <a:t>প্রাস= বিন্যাস বা আবৃত্তি </a:t>
            </a:r>
            <a:endParaRPr lang="en-IN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553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n-IN" dirty="0" smtClean="0"/>
              <a:t>শ্রুতিগ্রাহ্য ধ্বনিসাম্যের অনুপ্রাস। </a:t>
            </a:r>
          </a:p>
          <a:p>
            <a:pPr marL="109728" indent="0">
              <a:buNone/>
            </a:pPr>
            <a:r>
              <a:rPr lang="bn-IN" dirty="0" smtClean="0"/>
              <a:t>যেমনঃ-  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70C0"/>
                </a:solidFill>
              </a:rPr>
              <a:t>পরপারে দেখি আঁকা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70C0"/>
                </a:solidFill>
              </a:rPr>
              <a:t>তরুছায়া মসী মাখা।– </a:t>
            </a:r>
            <a:r>
              <a:rPr lang="bn-IN" dirty="0" smtClean="0"/>
              <a:t>এখানে কা-খা অনুপ্রাস হয়েছে। </a:t>
            </a:r>
          </a:p>
          <a:p>
            <a:pPr marL="109728" indent="0">
              <a:buNone/>
            </a:pPr>
            <a:endParaRPr lang="bn-IN" dirty="0" smtClean="0"/>
          </a:p>
          <a:p>
            <a:pPr marL="109728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ভিন্নভিন্ন বর্গের সমোচ্চারিত বর্ণধ্বনির অনুপ্রাসঃ-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70C0"/>
                </a:solidFill>
              </a:rPr>
              <a:t>শ্বেত পাথরেতে গড়া 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70C0"/>
                </a:solidFill>
              </a:rPr>
              <a:t>পথখানি ছায়া করা।– </a:t>
            </a:r>
            <a:r>
              <a:rPr lang="bn-IN" dirty="0" smtClean="0"/>
              <a:t>এখানে ড়-র অনুপ্রাস হয়েছে।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4400" dirty="0" smtClean="0">
                <a:solidFill>
                  <a:srgbClr val="00B0F0"/>
                </a:solidFill>
              </a:rPr>
              <a:t>শ্রুত্যনুপ্রাসঃ--- </a:t>
            </a:r>
            <a:r>
              <a:rPr lang="bn-IN" sz="4400" dirty="0">
                <a:solidFill>
                  <a:srgbClr val="00B0F0"/>
                </a:solidFill>
              </a:rPr>
              <a:t/>
            </a:r>
            <a:br>
              <a:rPr lang="bn-IN" sz="4400" dirty="0">
                <a:solidFill>
                  <a:srgbClr val="00B0F0"/>
                </a:solidFill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87571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bn-IN" dirty="0" smtClean="0"/>
              <a:t>সমিল কবিতার এক পংক্তির শেষ এক বা অধিক পদের সঙ্গে অন্য পংক্তির শেষ এক বা একাধিক পদের মিল সৃষ্টি হলে অন্ত্যানুপ্রাস হয়।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FF0000"/>
                </a:solidFill>
              </a:rPr>
              <a:t>যেমনঃ-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70C0"/>
                </a:solidFill>
              </a:rPr>
              <a:t>কী দেখতে বা ছিলুম বেঁচে,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70C0"/>
                </a:solidFill>
              </a:rPr>
              <a:t>আর কী দেখে বাঁচি।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70C0"/>
                </a:solidFill>
              </a:rPr>
              <a:t>চিল ছোঁ মেরে মাছ নিয়েছে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70C0"/>
                </a:solidFill>
              </a:rPr>
              <a:t>ভাতের থালায় মাছি।-           </a:t>
            </a:r>
            <a:r>
              <a:rPr lang="bn-IN" dirty="0" smtClean="0"/>
              <a:t>(নীরেন্দ্রনাথ চক্রবর্ত্তী) </a:t>
            </a:r>
          </a:p>
          <a:p>
            <a:pPr marL="109728" indent="0">
              <a:buNone/>
            </a:pPr>
            <a:r>
              <a:rPr lang="bn-IN" dirty="0" smtClean="0"/>
              <a:t>-এখানে ১ম এবং ৩য় পংক্তির চে-ছে </a:t>
            </a:r>
          </a:p>
          <a:p>
            <a:pPr marL="109728" indent="0">
              <a:buNone/>
            </a:pPr>
            <a:r>
              <a:rPr lang="bn-IN" dirty="0" smtClean="0"/>
              <a:t>২য় এবং ৪র্থ পংক্তির চি-ছি অনুপ্রাস হয়েছে।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4400" dirty="0" smtClean="0">
                <a:solidFill>
                  <a:srgbClr val="FF0000"/>
                </a:solidFill>
              </a:rPr>
              <a:t>অন্ত্যানুপ্রাসঃ- </a:t>
            </a:r>
            <a:r>
              <a:rPr lang="bn-IN" sz="4400" dirty="0">
                <a:solidFill>
                  <a:srgbClr val="FF0000"/>
                </a:solidFill>
              </a:rPr>
              <a:t/>
            </a:r>
            <a:br>
              <a:rPr lang="bn-IN" sz="4400" dirty="0">
                <a:solidFill>
                  <a:srgbClr val="FF0000"/>
                </a:solidFill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4516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n-IN" dirty="0" smtClean="0"/>
              <a:t>এক পংক্তির আদি, মধ্য ও অন্ত্য শব্দধ্বনির সঙ্গে অন্য</a:t>
            </a:r>
          </a:p>
          <a:p>
            <a:pPr marL="109728" indent="0">
              <a:buNone/>
            </a:pPr>
            <a:r>
              <a:rPr lang="bn-IN" dirty="0" smtClean="0"/>
              <a:t>পংক্তির </a:t>
            </a:r>
            <a:r>
              <a:rPr lang="bn-IN" dirty="0"/>
              <a:t>আদি, মধ্য ও অন্ত্য </a:t>
            </a:r>
            <a:r>
              <a:rPr lang="bn-IN" dirty="0" smtClean="0"/>
              <a:t>শব্দধ্বনির অনুপ্রাসকে বলে সর্বানুপ্রাস। যেমনঃ-</a:t>
            </a:r>
          </a:p>
          <a:p>
            <a:pPr marL="109728" indent="0">
              <a:buNone/>
            </a:pPr>
            <a:r>
              <a:rPr lang="bn-IN" dirty="0" smtClean="0"/>
              <a:t>		</a:t>
            </a:r>
            <a:r>
              <a:rPr lang="bn-IN" dirty="0" smtClean="0">
                <a:solidFill>
                  <a:srgbClr val="00B0F0"/>
                </a:solidFill>
              </a:rPr>
              <a:t>গগনে ছড়ায়ে এলোচুল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		চরণে জড়ায়ে বনফুল।</a:t>
            </a:r>
          </a:p>
          <a:p>
            <a:pPr marL="109728" indent="0">
              <a:buNone/>
            </a:pPr>
            <a:r>
              <a:rPr lang="bn-IN" dirty="0" smtClean="0"/>
              <a:t>এই অনুপ্রাস বাংলায় খুব কম দেখা যায়।</a:t>
            </a:r>
          </a:p>
          <a:p>
            <a:pPr marL="109728" indent="0">
              <a:buNone/>
            </a:pPr>
            <a:r>
              <a:rPr lang="bn-IN" dirty="0" smtClean="0"/>
              <a:t>		</a:t>
            </a:r>
            <a:r>
              <a:rPr lang="bn-IN" dirty="0" smtClean="0">
                <a:solidFill>
                  <a:srgbClr val="C00000"/>
                </a:solidFill>
              </a:rPr>
              <a:t>রজনীগন্ধা বাস বিলালো,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C00000"/>
                </a:solidFill>
              </a:rPr>
              <a:t>		সজনী সন্ধ্যা আসবি না লো।– </a:t>
            </a:r>
            <a:r>
              <a:rPr lang="bn-IN" dirty="0" smtClean="0"/>
              <a:t>যতীন্দ্রমোহন 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4400" dirty="0" smtClean="0">
                <a:solidFill>
                  <a:srgbClr val="00B0F0"/>
                </a:solidFill>
              </a:rPr>
              <a:t>সর্বানুপ্রাসঃ- </a:t>
            </a:r>
            <a:r>
              <a:rPr lang="bn-IN" sz="4400" dirty="0">
                <a:solidFill>
                  <a:srgbClr val="00B0F0"/>
                </a:solidFill>
              </a:rPr>
              <a:t/>
            </a:r>
            <a:br>
              <a:rPr lang="bn-IN" sz="4400" dirty="0">
                <a:solidFill>
                  <a:srgbClr val="00B0F0"/>
                </a:solidFill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2349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n-IN" dirty="0" smtClean="0"/>
              <a:t>যদি একটি বর্ণধ্বনি, শব্দধ্বনি, পদধ্বনি কোনো বাক্যে একাধিকবার ধ্বনিত হয় বা বর্ণগুচ্ছ যুক্ত বা বিযুক্তভাবে বহুবার ধ্বনিত হয় তবে তাকে বলে বৃত্ত্যনুপ্রাস। যেমনঃ-</a:t>
            </a:r>
          </a:p>
          <a:p>
            <a:pPr marL="109728" indent="0">
              <a:buNone/>
            </a:pPr>
            <a:r>
              <a:rPr lang="bn-IN" dirty="0"/>
              <a:t> </a:t>
            </a:r>
            <a:r>
              <a:rPr lang="bn-IN" dirty="0" smtClean="0"/>
              <a:t> 		    </a:t>
            </a:r>
            <a:r>
              <a:rPr lang="bn-IN" dirty="0" smtClean="0">
                <a:solidFill>
                  <a:srgbClr val="00B0F0"/>
                </a:solidFill>
              </a:rPr>
              <a:t>চল চপলার চকিত চমকে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00B0F0"/>
                </a:solidFill>
              </a:rPr>
              <a:t>		        করিছে চরণ বিচরণ।</a:t>
            </a:r>
          </a:p>
          <a:p>
            <a:pPr marL="109728" indent="0">
              <a:buNone/>
            </a:pPr>
            <a:r>
              <a:rPr lang="bn-IN" dirty="0" smtClean="0"/>
              <a:t>এখানে চ=৬ বার, ল=২ বার, ক=৩ বার, র= ৪ বার, ণ= ২ বার ধ্বনিত হয়েছে।</a:t>
            </a:r>
          </a:p>
          <a:p>
            <a:pPr marL="109728" indent="0">
              <a:buNone/>
            </a:pPr>
            <a:r>
              <a:rPr lang="bn-IN" dirty="0" smtClean="0"/>
              <a:t>এত ভঙ্গ বঙ্গ দেশ তবু রঙ্গ ভরা- এখানে ঙ্গ = ৩বার ধ্বনিত হয়েছে। </a:t>
            </a:r>
          </a:p>
          <a:p>
            <a:pPr marL="109728" indent="0">
              <a:buNone/>
            </a:pPr>
            <a:r>
              <a:rPr lang="bn-IN" dirty="0" smtClean="0"/>
              <a:t> 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C00000"/>
                </a:solidFill>
              </a:rPr>
              <a:t>বৃত্ত্যনুপ্রাসঃ- 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49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bn-IN" dirty="0" smtClean="0"/>
              <a:t>দুটি বা তার বেশী ব্যঞ্জনবর্ণ যুক্ত বা বিযুক্তভাবে একই ক্রমে যদি মাত্র দুবার ধ্বনিত হয় তবে ছেকানুপ্রাস হয়।</a:t>
            </a:r>
          </a:p>
          <a:p>
            <a:pPr marL="109728" indent="0" algn="just">
              <a:buNone/>
            </a:pPr>
            <a:r>
              <a:rPr lang="bn-IN" dirty="0" smtClean="0"/>
              <a:t>বৃত্ত্যনুপ্রাসেও ব্যঞ্জনগুচ্ছ দুবার ধ্বনিত হতে পারে তবে তা ক্রমানুসারে নয়, স্বরূপানুসারে। ছেকানুপ্রাসের </a:t>
            </a:r>
            <a:r>
              <a:rPr lang="bn-IN" dirty="0" smtClean="0">
                <a:solidFill>
                  <a:srgbClr val="7030A0"/>
                </a:solidFill>
              </a:rPr>
              <a:t>উদাহরণঃ- </a:t>
            </a:r>
          </a:p>
          <a:p>
            <a:pPr marL="109728" indent="0" algn="just">
              <a:buNone/>
            </a:pPr>
            <a:r>
              <a:rPr lang="bn-IN" dirty="0"/>
              <a:t>	</a:t>
            </a:r>
            <a:r>
              <a:rPr lang="bn-IN" dirty="0" smtClean="0"/>
              <a:t>	</a:t>
            </a:r>
            <a:r>
              <a:rPr lang="bn-IN" dirty="0" smtClean="0">
                <a:solidFill>
                  <a:srgbClr val="FF0000"/>
                </a:solidFill>
              </a:rPr>
              <a:t>ওরে বিহঙ্গ ওরে বিহঙ্গ মোর।</a:t>
            </a:r>
          </a:p>
          <a:p>
            <a:pPr marL="109728" indent="0">
              <a:buNone/>
            </a:pPr>
            <a:r>
              <a:rPr lang="bn-IN" dirty="0">
                <a:solidFill>
                  <a:srgbClr val="FF0000"/>
                </a:solidFill>
              </a:rPr>
              <a:t>	</a:t>
            </a:r>
            <a:r>
              <a:rPr lang="bn-IN" dirty="0" smtClean="0">
                <a:solidFill>
                  <a:srgbClr val="FF0000"/>
                </a:solidFill>
              </a:rPr>
              <a:t>	এখনি অন্ধ বন্ধ কোরো না পাখা।</a:t>
            </a:r>
          </a:p>
          <a:p>
            <a:pPr marL="109728" indent="0">
              <a:buNone/>
            </a:pPr>
            <a:r>
              <a:rPr lang="bn-IN" dirty="0" smtClean="0"/>
              <a:t>- এখানে ঙ্গ , ন্ধ দুবার করে ক্রমানুসারে ধ্বনিত। 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solidFill>
                  <a:srgbClr val="00B0F0"/>
                </a:solidFill>
              </a:rPr>
              <a:t>ছেকানুপ্রাসঃ-</a:t>
            </a: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8845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n-IN" dirty="0" smtClean="0"/>
          </a:p>
          <a:p>
            <a:endParaRPr lang="bn-IN" dirty="0"/>
          </a:p>
          <a:p>
            <a:pPr marL="109728" indent="0" algn="ctr">
              <a:buNone/>
            </a:pPr>
            <a:r>
              <a:rPr lang="bn-IN" sz="13800" dirty="0" smtClean="0">
                <a:solidFill>
                  <a:srgbClr val="FFFF00"/>
                </a:solidFill>
              </a:rPr>
              <a:t>ধন্যবাদ </a:t>
            </a:r>
            <a:endParaRPr lang="en-IN" sz="138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7808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242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PowerPoint Presentation</vt:lpstr>
      <vt:lpstr>অনুপ্রাস= অনু+ প্রাস  অনু= পরে প্রাস= বিন্যাস বা আবৃত্তি </vt:lpstr>
      <vt:lpstr>শ্রুত্যনুপ্রাসঃ---  </vt:lpstr>
      <vt:lpstr>অন্ত্যানুপ্রাসঃ-  </vt:lpstr>
      <vt:lpstr>সর্বানুপ্রাসঃ-  </vt:lpstr>
      <vt:lpstr>বৃত্ত্যনুপ্রাসঃ- </vt:lpstr>
      <vt:lpstr>ছেকানুপ্রাসঃ-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বিষয়ঃ অনুপ্রাস অলঙ্কার  উপস্থাপকঃড.বিশ্বজিৎ পোদ্দার </dc:title>
  <dc:creator>Hena Biswas</dc:creator>
  <cp:lastModifiedBy>Hena Biswas</cp:lastModifiedBy>
  <cp:revision>35</cp:revision>
  <dcterms:created xsi:type="dcterms:W3CDTF">2021-04-06T05:51:38Z</dcterms:created>
  <dcterms:modified xsi:type="dcterms:W3CDTF">2021-05-03T14:35:56Z</dcterms:modified>
</cp:coreProperties>
</file>